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12"/>
  </p:notesMasterIdLst>
  <p:sldIdLst>
    <p:sldId id="256" r:id="rId2"/>
    <p:sldId id="281" r:id="rId3"/>
    <p:sldId id="282" r:id="rId4"/>
    <p:sldId id="283" r:id="rId5"/>
    <p:sldId id="284" r:id="rId6"/>
    <p:sldId id="285" r:id="rId7"/>
    <p:sldId id="279" r:id="rId8"/>
    <p:sldId id="261" r:id="rId9"/>
    <p:sldId id="268"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18F"/>
    <a:srgbClr val="6E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06"/>
    <p:restoredTop sz="80999"/>
  </p:normalViewPr>
  <p:slideViewPr>
    <p:cSldViewPr snapToGrid="0" snapToObjects="1">
      <p:cViewPr varScale="1">
        <p:scale>
          <a:sx n="78" d="100"/>
          <a:sy n="78" d="100"/>
        </p:scale>
        <p:origin x="20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6A81A-BD47-6C4D-A7D5-A43D8B118D70}"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60032198-8372-C348-872B-F7B7662419CA}">
      <dgm:prSet phldrT="[Text]"/>
      <dgm:spPr/>
      <dgm:t>
        <a:bodyPr/>
        <a:lstStyle/>
        <a:p>
          <a:r>
            <a:rPr lang="en-US" dirty="0"/>
            <a:t>High Traffic + Near Tech Hubs</a:t>
          </a:r>
        </a:p>
      </dgm:t>
    </dgm:pt>
    <dgm:pt modelId="{E899D1ED-6DE3-164A-881E-12EABA517278}" type="parTrans" cxnId="{D872E1CA-4182-8044-8D9A-461E9D0E52AA}">
      <dgm:prSet/>
      <dgm:spPr/>
      <dgm:t>
        <a:bodyPr/>
        <a:lstStyle/>
        <a:p>
          <a:endParaRPr lang="en-US"/>
        </a:p>
      </dgm:t>
    </dgm:pt>
    <dgm:pt modelId="{32E98472-1C4C-5246-A86B-07E01353302A}" type="sibTrans" cxnId="{D872E1CA-4182-8044-8D9A-461E9D0E52AA}">
      <dgm:prSet/>
      <dgm:spPr/>
      <dgm:t>
        <a:bodyPr/>
        <a:lstStyle/>
        <a:p>
          <a:endParaRPr lang="en-US"/>
        </a:p>
      </dgm:t>
    </dgm:pt>
    <dgm:pt modelId="{18DCD90F-E9D8-AE4B-84D2-69077C7D269B}">
      <dgm:prSet phldrT="[Text]"/>
      <dgm:spPr/>
      <dgm:t>
        <a:bodyPr/>
        <a:lstStyle/>
        <a:p>
          <a:r>
            <a:rPr lang="en-US" dirty="0"/>
            <a:t>Grand Central</a:t>
          </a:r>
        </a:p>
      </dgm:t>
    </dgm:pt>
    <dgm:pt modelId="{7B493AE3-3E73-374D-BA13-C076BFF833C6}" type="parTrans" cxnId="{4E153F17-C83C-EB4C-8AB7-3748E26E8211}">
      <dgm:prSet/>
      <dgm:spPr/>
      <dgm:t>
        <a:bodyPr/>
        <a:lstStyle/>
        <a:p>
          <a:endParaRPr lang="en-US"/>
        </a:p>
      </dgm:t>
    </dgm:pt>
    <dgm:pt modelId="{4BC356E9-93A5-6142-9AC1-427F05A4BE23}" type="sibTrans" cxnId="{4E153F17-C83C-EB4C-8AB7-3748E26E8211}">
      <dgm:prSet/>
      <dgm:spPr/>
      <dgm:t>
        <a:bodyPr/>
        <a:lstStyle/>
        <a:p>
          <a:endParaRPr lang="en-US"/>
        </a:p>
      </dgm:t>
    </dgm:pt>
    <dgm:pt modelId="{E11E39AD-5004-2E44-9CCE-64E3FDC794C5}">
      <dgm:prSet phldrT="[Text]"/>
      <dgm:spPr/>
      <dgm:t>
        <a:bodyPr/>
        <a:lstStyle/>
        <a:p>
          <a:r>
            <a:rPr lang="en-US" dirty="0"/>
            <a:t>High Traffic + Near Tech Hubs</a:t>
          </a:r>
        </a:p>
      </dgm:t>
    </dgm:pt>
    <dgm:pt modelId="{A99324E3-5CBE-6F42-A34C-9219FC39901B}" type="parTrans" cxnId="{A7248B15-F39F-5748-86A7-579FE6623BF3}">
      <dgm:prSet/>
      <dgm:spPr/>
      <dgm:t>
        <a:bodyPr/>
        <a:lstStyle/>
        <a:p>
          <a:endParaRPr lang="en-US"/>
        </a:p>
      </dgm:t>
    </dgm:pt>
    <dgm:pt modelId="{D51748BF-E055-E548-BD1F-B4716F26B2BB}" type="sibTrans" cxnId="{A7248B15-F39F-5748-86A7-579FE6623BF3}">
      <dgm:prSet/>
      <dgm:spPr/>
      <dgm:t>
        <a:bodyPr/>
        <a:lstStyle/>
        <a:p>
          <a:endParaRPr lang="en-US"/>
        </a:p>
      </dgm:t>
    </dgm:pt>
    <dgm:pt modelId="{5B94C995-A981-1C40-B5CE-31B5AF7F99E9}">
      <dgm:prSet/>
      <dgm:spPr/>
      <dgm:t>
        <a:bodyPr/>
        <a:lstStyle/>
        <a:p>
          <a:r>
            <a:rPr lang="en-US" dirty="0"/>
            <a:t>86th St</a:t>
          </a:r>
        </a:p>
      </dgm:t>
    </dgm:pt>
    <dgm:pt modelId="{262CDF50-53DB-9A4A-B729-6839DB578F1A}" type="parTrans" cxnId="{255E349A-9CBD-124A-BFB2-3C3D141027FA}">
      <dgm:prSet/>
      <dgm:spPr/>
      <dgm:t>
        <a:bodyPr/>
        <a:lstStyle/>
        <a:p>
          <a:endParaRPr lang="en-US"/>
        </a:p>
      </dgm:t>
    </dgm:pt>
    <dgm:pt modelId="{CB342FFB-5135-D74D-AFF5-1408AB2CF3DE}" type="sibTrans" cxnId="{255E349A-9CBD-124A-BFB2-3C3D141027FA}">
      <dgm:prSet/>
      <dgm:spPr/>
      <dgm:t>
        <a:bodyPr/>
        <a:lstStyle/>
        <a:p>
          <a:endParaRPr lang="en-US"/>
        </a:p>
      </dgm:t>
    </dgm:pt>
    <dgm:pt modelId="{2F8CE63C-C05B-1C4A-8D92-7FE7FCEFC47B}" type="pres">
      <dgm:prSet presAssocID="{8ED6A81A-BD47-6C4D-A7D5-A43D8B118D70}" presName="Name0" presStyleCnt="0">
        <dgm:presLayoutVars>
          <dgm:chMax val="4"/>
          <dgm:resizeHandles val="exact"/>
        </dgm:presLayoutVars>
      </dgm:prSet>
      <dgm:spPr/>
    </dgm:pt>
    <dgm:pt modelId="{1FE2AFA8-79C3-904B-9CC8-8BA013D31622}" type="pres">
      <dgm:prSet presAssocID="{8ED6A81A-BD47-6C4D-A7D5-A43D8B118D70}" presName="ellipse" presStyleLbl="trBgShp" presStyleIdx="0" presStyleCnt="1"/>
      <dgm:spPr/>
    </dgm:pt>
    <dgm:pt modelId="{5B704C30-5126-D84C-B397-54598CB576E2}" type="pres">
      <dgm:prSet presAssocID="{8ED6A81A-BD47-6C4D-A7D5-A43D8B118D70}" presName="arrow1" presStyleLbl="fgShp" presStyleIdx="0" presStyleCnt="1"/>
      <dgm:spPr/>
    </dgm:pt>
    <dgm:pt modelId="{529A6250-F4AA-6049-8F41-D78075B87B8F}" type="pres">
      <dgm:prSet presAssocID="{8ED6A81A-BD47-6C4D-A7D5-A43D8B118D70}" presName="rectangle" presStyleLbl="revTx" presStyleIdx="0" presStyleCnt="1">
        <dgm:presLayoutVars>
          <dgm:bulletEnabled val="1"/>
        </dgm:presLayoutVars>
      </dgm:prSet>
      <dgm:spPr/>
    </dgm:pt>
    <dgm:pt modelId="{873D84C4-7C83-9941-BD58-9069A0614074}" type="pres">
      <dgm:prSet presAssocID="{18DCD90F-E9D8-AE4B-84D2-69077C7D269B}" presName="item1" presStyleLbl="node1" presStyleIdx="0" presStyleCnt="3">
        <dgm:presLayoutVars>
          <dgm:bulletEnabled val="1"/>
        </dgm:presLayoutVars>
      </dgm:prSet>
      <dgm:spPr/>
    </dgm:pt>
    <dgm:pt modelId="{7BAB0383-578F-3343-B038-E8FEF735F6D4}" type="pres">
      <dgm:prSet presAssocID="{5B94C995-A981-1C40-B5CE-31B5AF7F99E9}" presName="item2" presStyleLbl="node1" presStyleIdx="1" presStyleCnt="3">
        <dgm:presLayoutVars>
          <dgm:bulletEnabled val="1"/>
        </dgm:presLayoutVars>
      </dgm:prSet>
      <dgm:spPr/>
    </dgm:pt>
    <dgm:pt modelId="{69CAC66B-28E6-4A4F-90B9-16ABF97208CE}" type="pres">
      <dgm:prSet presAssocID="{E11E39AD-5004-2E44-9CCE-64E3FDC794C5}" presName="item3" presStyleLbl="node1" presStyleIdx="2" presStyleCnt="3">
        <dgm:presLayoutVars>
          <dgm:bulletEnabled val="1"/>
        </dgm:presLayoutVars>
      </dgm:prSet>
      <dgm:spPr/>
    </dgm:pt>
    <dgm:pt modelId="{027F5647-926B-FB4A-932E-C139932D123B}" type="pres">
      <dgm:prSet presAssocID="{8ED6A81A-BD47-6C4D-A7D5-A43D8B118D70}" presName="funnel" presStyleLbl="trAlignAcc1" presStyleIdx="0" presStyleCnt="1"/>
      <dgm:spPr/>
    </dgm:pt>
  </dgm:ptLst>
  <dgm:cxnLst>
    <dgm:cxn modelId="{374C8A06-8E6F-DA41-93AC-D639EE17BCAC}" type="presOf" srcId="{60032198-8372-C348-872B-F7B7662419CA}" destId="{69CAC66B-28E6-4A4F-90B9-16ABF97208CE}" srcOrd="0" destOrd="0" presId="urn:microsoft.com/office/officeart/2005/8/layout/funnel1"/>
    <dgm:cxn modelId="{A7248B15-F39F-5748-86A7-579FE6623BF3}" srcId="{8ED6A81A-BD47-6C4D-A7D5-A43D8B118D70}" destId="{E11E39AD-5004-2E44-9CCE-64E3FDC794C5}" srcOrd="3" destOrd="0" parTransId="{A99324E3-5CBE-6F42-A34C-9219FC39901B}" sibTransId="{D51748BF-E055-E548-BD1F-B4716F26B2BB}"/>
    <dgm:cxn modelId="{4E153F17-C83C-EB4C-8AB7-3748E26E8211}" srcId="{8ED6A81A-BD47-6C4D-A7D5-A43D8B118D70}" destId="{18DCD90F-E9D8-AE4B-84D2-69077C7D269B}" srcOrd="1" destOrd="0" parTransId="{7B493AE3-3E73-374D-BA13-C076BFF833C6}" sibTransId="{4BC356E9-93A5-6142-9AC1-427F05A4BE23}"/>
    <dgm:cxn modelId="{5FDDD954-B8E6-A34D-9431-4C8B67F92C9F}" type="presOf" srcId="{5B94C995-A981-1C40-B5CE-31B5AF7F99E9}" destId="{873D84C4-7C83-9941-BD58-9069A0614074}" srcOrd="0" destOrd="0" presId="urn:microsoft.com/office/officeart/2005/8/layout/funnel1"/>
    <dgm:cxn modelId="{255E349A-9CBD-124A-BFB2-3C3D141027FA}" srcId="{8ED6A81A-BD47-6C4D-A7D5-A43D8B118D70}" destId="{5B94C995-A981-1C40-B5CE-31B5AF7F99E9}" srcOrd="2" destOrd="0" parTransId="{262CDF50-53DB-9A4A-B729-6839DB578F1A}" sibTransId="{CB342FFB-5135-D74D-AFF5-1408AB2CF3DE}"/>
    <dgm:cxn modelId="{C4931AAF-6541-AD42-80D3-7B0EC40C2BE3}" type="presOf" srcId="{8ED6A81A-BD47-6C4D-A7D5-A43D8B118D70}" destId="{2F8CE63C-C05B-1C4A-8D92-7FE7FCEFC47B}" srcOrd="0" destOrd="0" presId="urn:microsoft.com/office/officeart/2005/8/layout/funnel1"/>
    <dgm:cxn modelId="{5F71BDBD-8ED9-5648-BFDC-F37D3B08BA15}" type="presOf" srcId="{18DCD90F-E9D8-AE4B-84D2-69077C7D269B}" destId="{7BAB0383-578F-3343-B038-E8FEF735F6D4}" srcOrd="0" destOrd="0" presId="urn:microsoft.com/office/officeart/2005/8/layout/funnel1"/>
    <dgm:cxn modelId="{D872E1CA-4182-8044-8D9A-461E9D0E52AA}" srcId="{8ED6A81A-BD47-6C4D-A7D5-A43D8B118D70}" destId="{60032198-8372-C348-872B-F7B7662419CA}" srcOrd="0" destOrd="0" parTransId="{E899D1ED-6DE3-164A-881E-12EABA517278}" sibTransId="{32E98472-1C4C-5246-A86B-07E01353302A}"/>
    <dgm:cxn modelId="{6B2757DD-8423-BF44-9014-DE628CD96B32}" type="presOf" srcId="{E11E39AD-5004-2E44-9CCE-64E3FDC794C5}" destId="{529A6250-F4AA-6049-8F41-D78075B87B8F}" srcOrd="0" destOrd="0" presId="urn:microsoft.com/office/officeart/2005/8/layout/funnel1"/>
    <dgm:cxn modelId="{E8CA42A7-7EF9-3F4C-BFEC-A5197A799549}" type="presParOf" srcId="{2F8CE63C-C05B-1C4A-8D92-7FE7FCEFC47B}" destId="{1FE2AFA8-79C3-904B-9CC8-8BA013D31622}" srcOrd="0" destOrd="0" presId="urn:microsoft.com/office/officeart/2005/8/layout/funnel1"/>
    <dgm:cxn modelId="{66DCAD8A-83BB-7743-857A-4E53510C0F12}" type="presParOf" srcId="{2F8CE63C-C05B-1C4A-8D92-7FE7FCEFC47B}" destId="{5B704C30-5126-D84C-B397-54598CB576E2}" srcOrd="1" destOrd="0" presId="urn:microsoft.com/office/officeart/2005/8/layout/funnel1"/>
    <dgm:cxn modelId="{3E78D7CF-2402-4147-B608-7624885DEEF8}" type="presParOf" srcId="{2F8CE63C-C05B-1C4A-8D92-7FE7FCEFC47B}" destId="{529A6250-F4AA-6049-8F41-D78075B87B8F}" srcOrd="2" destOrd="0" presId="urn:microsoft.com/office/officeart/2005/8/layout/funnel1"/>
    <dgm:cxn modelId="{4CE76085-2E39-7A48-8EC1-6FA52C980A48}" type="presParOf" srcId="{2F8CE63C-C05B-1C4A-8D92-7FE7FCEFC47B}" destId="{873D84C4-7C83-9941-BD58-9069A0614074}" srcOrd="3" destOrd="0" presId="urn:microsoft.com/office/officeart/2005/8/layout/funnel1"/>
    <dgm:cxn modelId="{FB894D00-6267-E54B-96E4-5CA456EEC286}" type="presParOf" srcId="{2F8CE63C-C05B-1C4A-8D92-7FE7FCEFC47B}" destId="{7BAB0383-578F-3343-B038-E8FEF735F6D4}" srcOrd="4" destOrd="0" presId="urn:microsoft.com/office/officeart/2005/8/layout/funnel1"/>
    <dgm:cxn modelId="{5FCD7F51-1C83-574F-BA56-717F6C9E9C93}" type="presParOf" srcId="{2F8CE63C-C05B-1C4A-8D92-7FE7FCEFC47B}" destId="{69CAC66B-28E6-4A4F-90B9-16ABF97208CE}" srcOrd="5" destOrd="0" presId="urn:microsoft.com/office/officeart/2005/8/layout/funnel1"/>
    <dgm:cxn modelId="{DA0CC0F2-5710-F54B-B542-378D3BCEA470}" type="presParOf" srcId="{2F8CE63C-C05B-1C4A-8D92-7FE7FCEFC47B}" destId="{027F5647-926B-FB4A-932E-C139932D123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2AFA8-79C3-904B-9CC8-8BA013D31622}">
      <dsp:nvSpPr>
        <dsp:cNvPr id="0" name=""/>
        <dsp:cNvSpPr/>
      </dsp:nvSpPr>
      <dsp:spPr>
        <a:xfrm>
          <a:off x="925696" y="326013"/>
          <a:ext cx="3382858" cy="117482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04C30-5126-D84C-B397-54598CB576E2}">
      <dsp:nvSpPr>
        <dsp:cNvPr id="0" name=""/>
        <dsp:cNvSpPr/>
      </dsp:nvSpPr>
      <dsp:spPr>
        <a:xfrm>
          <a:off x="2294574" y="3202754"/>
          <a:ext cx="655592" cy="41957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A6250-F4AA-6049-8F41-D78075B87B8F}">
      <dsp:nvSpPr>
        <dsp:cNvPr id="0" name=""/>
        <dsp:cNvSpPr/>
      </dsp:nvSpPr>
      <dsp:spPr>
        <a:xfrm>
          <a:off x="1048948" y="3538417"/>
          <a:ext cx="3146845" cy="78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High Traffic + Near Tech Hubs</a:t>
          </a:r>
        </a:p>
      </dsp:txBody>
      <dsp:txXfrm>
        <a:off x="1048948" y="3538417"/>
        <a:ext cx="3146845" cy="786711"/>
      </dsp:txXfrm>
    </dsp:sp>
    <dsp:sp modelId="{873D84C4-7C83-9941-BD58-9069A0614074}">
      <dsp:nvSpPr>
        <dsp:cNvPr id="0" name=""/>
        <dsp:cNvSpPr/>
      </dsp:nvSpPr>
      <dsp:spPr>
        <a:xfrm>
          <a:off x="2155588" y="1591569"/>
          <a:ext cx="1180066" cy="1180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86th St</a:t>
          </a:r>
        </a:p>
      </dsp:txBody>
      <dsp:txXfrm>
        <a:off x="2328405" y="1764386"/>
        <a:ext cx="834432" cy="834432"/>
      </dsp:txXfrm>
    </dsp:sp>
    <dsp:sp modelId="{7BAB0383-578F-3343-B038-E8FEF735F6D4}">
      <dsp:nvSpPr>
        <dsp:cNvPr id="0" name=""/>
        <dsp:cNvSpPr/>
      </dsp:nvSpPr>
      <dsp:spPr>
        <a:xfrm>
          <a:off x="1311185" y="706257"/>
          <a:ext cx="1180066" cy="1180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Grand Central</a:t>
          </a:r>
        </a:p>
      </dsp:txBody>
      <dsp:txXfrm>
        <a:off x="1484002" y="879074"/>
        <a:ext cx="834432" cy="834432"/>
      </dsp:txXfrm>
    </dsp:sp>
    <dsp:sp modelId="{69CAC66B-28E6-4A4F-90B9-16ABF97208CE}">
      <dsp:nvSpPr>
        <dsp:cNvPr id="0" name=""/>
        <dsp:cNvSpPr/>
      </dsp:nvSpPr>
      <dsp:spPr>
        <a:xfrm>
          <a:off x="2517476" y="420943"/>
          <a:ext cx="1180066" cy="1180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 Traffic + Near Tech Hubs</a:t>
          </a:r>
        </a:p>
      </dsp:txBody>
      <dsp:txXfrm>
        <a:off x="2690293" y="593760"/>
        <a:ext cx="834432" cy="834432"/>
      </dsp:txXfrm>
    </dsp:sp>
    <dsp:sp modelId="{027F5647-926B-FB4A-932E-C139932D123B}">
      <dsp:nvSpPr>
        <dsp:cNvPr id="0" name=""/>
        <dsp:cNvSpPr/>
      </dsp:nvSpPr>
      <dsp:spPr>
        <a:xfrm>
          <a:off x="786711" y="181782"/>
          <a:ext cx="3671319" cy="293705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10/10/19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people love boating.  I love sailing.  To me, sailboats are the manifestation of physics in practice.  </a:t>
            </a:r>
          </a:p>
          <a:p>
            <a:r>
              <a:rPr lang="en-US" sz="1200" kern="1200" dirty="0">
                <a:solidFill>
                  <a:schemeClr val="tx1"/>
                </a:solidFill>
                <a:effectLst/>
                <a:latin typeface="+mn-lt"/>
                <a:ea typeface="+mn-ea"/>
                <a:cs typeface="+mn-cs"/>
              </a:rPr>
              <a:t>Weather you’re buying or selling a boat, or you own a boat and are contemplating one of the endless projects you might need to do, or just dreaming about what it might be like to one day sail off into the sunset and wondering what that might cost, you might want to know what they cost…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663B5E-7A5D-F44B-B34F-335F2743F92E}" type="slidenum">
              <a:rPr lang="en-US" smtClean="0"/>
              <a:t>1</a:t>
            </a:fld>
            <a:endParaRPr lang="en-US"/>
          </a:p>
        </p:txBody>
      </p:sp>
    </p:spTree>
    <p:extLst>
      <p:ext uri="{BB962C8B-B14F-4D97-AF65-F5344CB8AC3E}">
        <p14:creationId xmlns:p14="http://schemas.microsoft.com/office/powerpoint/2010/main" val="206130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Valuations can be done a number of ways:</a:t>
            </a:r>
          </a:p>
          <a:p>
            <a:pPr marL="171450" indent="-171450">
              <a:buFont typeface="Arial" panose="020B0604020202020204" pitchFamily="34" charset="0"/>
              <a:buChar char="•"/>
            </a:pPr>
            <a:r>
              <a:rPr lang="en-US" dirty="0"/>
              <a:t>Surveyor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98106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235176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Subway Station Traffic: by Average Daily Turnstile “Entrances”</a:t>
            </a:r>
          </a:p>
          <a:p>
            <a:r>
              <a:rPr lang="en-US" dirty="0"/>
              <a:t>Technology Companies (sample of 15 locations): by square footage</a:t>
            </a:r>
          </a:p>
          <a:p>
            <a:r>
              <a:rPr lang="en-US" dirty="0"/>
              <a:t>Technology Schools (NYC, CUNY [</a:t>
            </a:r>
            <a:r>
              <a:rPr lang="en-US" sz="1200" b="1" i="0" kern="1200" dirty="0">
                <a:solidFill>
                  <a:schemeClr val="tx1"/>
                </a:solidFill>
                <a:effectLst/>
                <a:latin typeface="+mn-lt"/>
                <a:ea typeface="+mn-ea"/>
                <a:cs typeface="+mn-cs"/>
              </a:rPr>
              <a:t>New York City</a:t>
            </a:r>
            <a:r>
              <a:rPr lang="en-US" sz="1200" b="0" i="0" kern="1200" dirty="0">
                <a:solidFill>
                  <a:schemeClr val="tx1"/>
                </a:solidFill>
                <a:effectLst/>
                <a:latin typeface="+mn-lt"/>
                <a:ea typeface="+mn-ea"/>
                <a:cs typeface="+mn-cs"/>
              </a:rPr>
              <a:t> College of </a:t>
            </a:r>
            <a:r>
              <a:rPr lang="en-US" sz="1200" b="1" i="0" kern="1200" dirty="0">
                <a:solidFill>
                  <a:schemeClr val="tx1"/>
                </a:solidFill>
                <a:effectLst/>
                <a:latin typeface="+mn-lt"/>
                <a:ea typeface="+mn-ea"/>
                <a:cs typeface="+mn-cs"/>
              </a:rPr>
              <a:t>Technology, NYIT</a:t>
            </a:r>
            <a:r>
              <a:rPr lang="en-US" dirty="0"/>
              <a:t>]): by student population size </a:t>
            </a:r>
          </a:p>
          <a:p>
            <a:endParaRPr lang="en-US" dirty="0"/>
          </a:p>
          <a:p>
            <a:endParaRPr lang="en-US" dirty="0"/>
          </a:p>
          <a:p>
            <a:r>
              <a:rPr lang="en-US" dirty="0">
                <a:highlight>
                  <a:srgbClr val="FFFF00"/>
                </a:highlight>
              </a:rPr>
              <a:t>Assumptions of using Subway Traveler Volume:</a:t>
            </a:r>
          </a:p>
          <a:p>
            <a:pPr lvl="1"/>
            <a:r>
              <a:rPr lang="en-US" dirty="0">
                <a:highlight>
                  <a:srgbClr val="FFFF00"/>
                </a:highlight>
              </a:rPr>
              <a:t>Every subway rider has an equal likelihood of attending &amp; contributing</a:t>
            </a:r>
          </a:p>
          <a:p>
            <a:pPr lvl="1"/>
            <a:r>
              <a:rPr lang="en-US" dirty="0">
                <a:highlight>
                  <a:srgbClr val="FFFF00"/>
                </a:highlight>
              </a:rPr>
              <a:t>Weekly commuter patterns in Spring 2019 are consistent with Spring 2020 </a:t>
            </a:r>
          </a:p>
          <a:p>
            <a:endParaRPr lang="en-US" b="1" dirty="0"/>
          </a:p>
          <a:p>
            <a:r>
              <a:rPr lang="en-US" b="1" dirty="0"/>
              <a:t>To address the limitations of relying on the MTA data alone, we looked to multiple sources to identify the “Tech Hubs”</a:t>
            </a:r>
          </a:p>
          <a:p>
            <a:r>
              <a:rPr lang="en-US" b="1" dirty="0"/>
              <a:t>Using the locations of the stations and the “Tech Hubs”, we were able to narrow our results </a:t>
            </a:r>
          </a:p>
          <a:p>
            <a:endParaRPr lang="en-US" b="1" dirty="0"/>
          </a:p>
          <a:p>
            <a:r>
              <a:rPr lang="en-US" b="1" dirty="0"/>
              <a:t>Preliminary results:</a:t>
            </a:r>
          </a:p>
          <a:p>
            <a:r>
              <a:rPr lang="en-US" dirty="0"/>
              <a:t>Here are some preliminary results we found, as a taste of what we can do.</a:t>
            </a:r>
          </a:p>
          <a:p>
            <a:r>
              <a:rPr lang="en-US" dirty="0"/>
              <a:t>Most overall traffic:</a:t>
            </a:r>
          </a:p>
          <a:p>
            <a:r>
              <a:rPr lang="en-US" dirty="0"/>
              <a:t>Let’s start at the start and simply see where the most traffic is. This has a lot of assumptions baked into it, so we’ll examine these and refine our recommendations as we continue.</a:t>
            </a:r>
          </a:p>
          <a:p>
            <a:r>
              <a:rPr lang="en-US" dirty="0"/>
              <a:t>Top five stations in terms of average daily turnstile entrances:</a:t>
            </a:r>
          </a:p>
          <a:p>
            <a:r>
              <a:rPr lang="en-US" dirty="0"/>
              <a:t>34th St - Penn Station</a:t>
            </a:r>
          </a:p>
          <a:p>
            <a:r>
              <a:rPr lang="en-US" dirty="0"/>
              <a:t>42nd St - Grand Central Station</a:t>
            </a:r>
          </a:p>
          <a:p>
            <a:r>
              <a:rPr lang="en-US" dirty="0"/>
              <a:t>34th St - Herald Square</a:t>
            </a:r>
          </a:p>
          <a:p>
            <a:r>
              <a:rPr lang="en-US" dirty="0"/>
              <a:t>14th St - Union </a:t>
            </a:r>
            <a:r>
              <a:rPr lang="en-US" dirty="0" err="1"/>
              <a:t>Sq</a:t>
            </a:r>
            <a:endParaRPr lang="en-US" dirty="0"/>
          </a:p>
          <a:p>
            <a:r>
              <a:rPr lang="en-US" dirty="0"/>
              <a:t>42nd St - Times </a:t>
            </a:r>
            <a:r>
              <a:rPr lang="en-US" dirty="0" err="1"/>
              <a:t>Sq</a:t>
            </a:r>
            <a:endParaRPr lang="en-US" dirty="0"/>
          </a:p>
          <a:p>
            <a:r>
              <a:rPr lang="en-US"/>
              <a:t>[make a table or chart to put here instead of list]</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7</a:t>
            </a:fld>
            <a:endParaRPr lang="en-US"/>
          </a:p>
        </p:txBody>
      </p:sp>
    </p:spTree>
    <p:extLst>
      <p:ext uri="{BB962C8B-B14F-4D97-AF65-F5344CB8AC3E}">
        <p14:creationId xmlns:p14="http://schemas.microsoft.com/office/powerpoint/2010/main" val="7880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8</a:t>
            </a:fld>
            <a:endParaRPr lang="en-US"/>
          </a:p>
        </p:txBody>
      </p:sp>
    </p:spTree>
    <p:extLst>
      <p:ext uri="{BB962C8B-B14F-4D97-AF65-F5344CB8AC3E}">
        <p14:creationId xmlns:p14="http://schemas.microsoft.com/office/powerpoint/2010/main" val="825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C989-3F81-2946-9555-97D62594F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7FBEB-4398-644E-8A72-BF3F6E24C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42915-A83B-2544-B4BF-AAB685683D61}"/>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5" name="Footer Placeholder 4">
            <a:extLst>
              <a:ext uri="{FF2B5EF4-FFF2-40B4-BE49-F238E27FC236}">
                <a16:creationId xmlns:a16="http://schemas.microsoft.com/office/drawing/2014/main" id="{4C0BDBEB-61FF-8142-834D-26AE8D733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B42A1-18B8-7247-ABBA-F86260979D9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9734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2F3A-1CB1-1741-A4B0-3C3099B4B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CEC48-6242-9841-A17F-3D78E77A3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5DC1E-E13B-6146-AB73-CC46903E1137}"/>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5" name="Footer Placeholder 4">
            <a:extLst>
              <a:ext uri="{FF2B5EF4-FFF2-40B4-BE49-F238E27FC236}">
                <a16:creationId xmlns:a16="http://schemas.microsoft.com/office/drawing/2014/main" id="{D7FABC44-7F22-FB48-93AD-20676A471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6179B-EACA-794D-AA70-9D5C8EE0D5C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98033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FBCA4-8566-C141-9F2F-DE96477486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2923CD-6EF5-A345-BC19-FAD6390AF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E39A5-D5FB-2748-BC0B-7CAE6FF8B5DD}"/>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5" name="Footer Placeholder 4">
            <a:extLst>
              <a:ext uri="{FF2B5EF4-FFF2-40B4-BE49-F238E27FC236}">
                <a16:creationId xmlns:a16="http://schemas.microsoft.com/office/drawing/2014/main" id="{0B0B024B-5863-C543-A2F7-7ACC35F3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9C83F-85C4-CC4A-8C81-524F04E85A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1179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F5D1-8F04-6849-9D5F-0FF543D28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BCB98-F54A-3541-AF84-1FFD6182E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CC78E-04B8-1447-B461-FBBA33A81C57}"/>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5" name="Footer Placeholder 4">
            <a:extLst>
              <a:ext uri="{FF2B5EF4-FFF2-40B4-BE49-F238E27FC236}">
                <a16:creationId xmlns:a16="http://schemas.microsoft.com/office/drawing/2014/main" id="{A9E7DA9B-C641-9944-B956-BCC5FF11B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8F2BF-A8C8-9B48-99E9-970E3F8B2F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4867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F02A-5718-8E49-84EE-F38351E637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F2143C-E1CC-F34D-B195-B66D48295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90408-4A92-3C46-BB17-699A7FCB76F2}"/>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5" name="Footer Placeholder 4">
            <a:extLst>
              <a:ext uri="{FF2B5EF4-FFF2-40B4-BE49-F238E27FC236}">
                <a16:creationId xmlns:a16="http://schemas.microsoft.com/office/drawing/2014/main" id="{2AB124D3-8AEC-2C4A-894C-EF136873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3A98F-0AE3-A844-8EDF-4CB15E1499B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94541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8BB1-E3FD-7B4D-89D9-26CA7E50E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0AC42-3B44-D041-BDCB-7AEB352D9B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9A01FB-8623-184C-8683-5B6C40A00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4FF09-B6F7-4A42-85B0-243E046B4436}"/>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6" name="Footer Placeholder 5">
            <a:extLst>
              <a:ext uri="{FF2B5EF4-FFF2-40B4-BE49-F238E27FC236}">
                <a16:creationId xmlns:a16="http://schemas.microsoft.com/office/drawing/2014/main" id="{1A281B0D-83F9-644C-8BFC-45F1ED481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7589F0-BD3A-0043-A2E8-F85254B8981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78516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8D46-D60A-6C48-843D-656FDE9459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09A27-0012-A845-B138-DECCF3390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FF56B-A4B9-9147-ABC6-D9A66E74A4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69F53-62D9-A64B-98EA-88E292DA1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A9130-4FD9-6747-8B1E-3966CA4278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C6D4F4-7D9A-BD4C-BFCF-A96AE8A2B8FF}"/>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8" name="Footer Placeholder 7">
            <a:extLst>
              <a:ext uri="{FF2B5EF4-FFF2-40B4-BE49-F238E27FC236}">
                <a16:creationId xmlns:a16="http://schemas.microsoft.com/office/drawing/2014/main" id="{8BF23C3B-CBCD-7649-8441-06E2EBDE6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DF7154-19E0-8044-81A3-3B687E25FED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61923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0C71-9FA0-684C-B85A-7E8ABBD684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64E325-F126-F948-BB8B-C89995AFFE66}"/>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4" name="Footer Placeholder 3">
            <a:extLst>
              <a:ext uri="{FF2B5EF4-FFF2-40B4-BE49-F238E27FC236}">
                <a16:creationId xmlns:a16="http://schemas.microsoft.com/office/drawing/2014/main" id="{6E975210-53C2-7843-895D-EE1400FE2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3A276B-C1C3-DA4A-B491-BE0536DE3D2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956017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B00B6-8E46-344E-8CB7-C4CFB54F181C}"/>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3" name="Footer Placeholder 2">
            <a:extLst>
              <a:ext uri="{FF2B5EF4-FFF2-40B4-BE49-F238E27FC236}">
                <a16:creationId xmlns:a16="http://schemas.microsoft.com/office/drawing/2014/main" id="{2AACDEAF-C5BC-7442-ADD5-67525524CA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96D8D5-5070-684D-BFAE-7B50F82A74A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5173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BEB1-0438-6D40-B96D-36B24A9C8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ECE06-544A-2940-A54D-2C721B453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5DC0EC-5F92-0E41-9284-5598AE5B9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62C34-360E-414C-B551-0A4BB8C4B7A8}"/>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6" name="Footer Placeholder 5">
            <a:extLst>
              <a:ext uri="{FF2B5EF4-FFF2-40B4-BE49-F238E27FC236}">
                <a16:creationId xmlns:a16="http://schemas.microsoft.com/office/drawing/2014/main" id="{1FB91C7F-F9CF-2A49-81AB-FCF15E83D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D3ACA-1639-8747-A52F-2DA3EF9B286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90059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774-CB88-234D-AB89-D3C4B593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071B1-1CBC-BA4C-99ED-B326353ED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4B85C-F66C-CA4E-997F-8D943C917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609D-6C64-C44A-BB9C-89A616BD5EE9}"/>
              </a:ext>
            </a:extLst>
          </p:cNvPr>
          <p:cNvSpPr>
            <a:spLocks noGrp="1"/>
          </p:cNvSpPr>
          <p:nvPr>
            <p:ph type="dt" sz="half" idx="10"/>
          </p:nvPr>
        </p:nvSpPr>
        <p:spPr/>
        <p:txBody>
          <a:bodyPr/>
          <a:lstStyle/>
          <a:p>
            <a:fld id="{6FBD0766-EDE0-9E44-83E7-C3482686ECD7}" type="datetimeFigureOut">
              <a:rPr lang="en-US" smtClean="0"/>
              <a:t>10/10/19</a:t>
            </a:fld>
            <a:endParaRPr lang="en-US"/>
          </a:p>
        </p:txBody>
      </p:sp>
      <p:sp>
        <p:nvSpPr>
          <p:cNvPr id="6" name="Footer Placeholder 5">
            <a:extLst>
              <a:ext uri="{FF2B5EF4-FFF2-40B4-BE49-F238E27FC236}">
                <a16:creationId xmlns:a16="http://schemas.microsoft.com/office/drawing/2014/main" id="{EF2A564E-433D-694F-BA1A-3F6DDF5C2C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D34AF1-A4A0-974F-9A77-AFD4B00C25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199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2E0D1-EDE7-E44A-AAEF-5DD10F45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E9B6FC-880A-824E-9C7D-BE030C8BB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DBA19-5CC3-1A4B-BB04-DA3F06001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10/10/19</a:t>
            </a:fld>
            <a:endParaRPr lang="en-US"/>
          </a:p>
        </p:txBody>
      </p:sp>
      <p:sp>
        <p:nvSpPr>
          <p:cNvPr id="5" name="Footer Placeholder 4">
            <a:extLst>
              <a:ext uri="{FF2B5EF4-FFF2-40B4-BE49-F238E27FC236}">
                <a16:creationId xmlns:a16="http://schemas.microsoft.com/office/drawing/2014/main" id="{9A9CB680-CE7E-6444-AE41-4D0A04F5C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5C55C8-DF2D-1F41-B2CB-F7652A23F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260765688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7EBDE9-1FD2-AC43-997F-B162E7C04FFF}"/>
              </a:ext>
            </a:extLst>
          </p:cNvPr>
          <p:cNvPicPr>
            <a:picLocks noChangeAspect="1"/>
          </p:cNvPicPr>
          <p:nvPr/>
        </p:nvPicPr>
        <p:blipFill>
          <a:blip r:embed="rId3">
            <a:alphaModFix amt="70000"/>
          </a:blip>
          <a:stretch>
            <a:fillRect/>
          </a:stretch>
        </p:blipFill>
        <p:spPr>
          <a:xfrm>
            <a:off x="-1" y="0"/>
            <a:ext cx="12311743" cy="7112000"/>
          </a:xfrm>
          <a:prstGeom prst="rect">
            <a:avLst/>
          </a:prstGeom>
        </p:spPr>
      </p:pic>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a:xfrm>
            <a:off x="1524000" y="406400"/>
            <a:ext cx="9144000" cy="2387600"/>
          </a:xfrm>
        </p:spPr>
        <p:txBody>
          <a:bodyPr>
            <a:normAutofit/>
          </a:bodyPr>
          <a:lstStyle/>
          <a:p>
            <a:r>
              <a:rPr lang="en-US" b="1" dirty="0">
                <a:latin typeface="+mn-lt"/>
                <a:cs typeface="Arial" panose="020B0604020202020204" pitchFamily="34" charset="0"/>
              </a:rPr>
              <a:t>Metis Project 2: </a:t>
            </a:r>
            <a:br>
              <a:rPr lang="en-US" b="1" dirty="0">
                <a:latin typeface="+mn-lt"/>
                <a:cs typeface="Arial" panose="020B0604020202020204" pitchFamily="34" charset="0"/>
              </a:rPr>
            </a:br>
            <a:r>
              <a:rPr lang="en-US" b="1" dirty="0"/>
              <a:t>Scraping &amp; Regression</a:t>
            </a:r>
            <a:endParaRPr lang="en-US" b="1" dirty="0">
              <a:latin typeface="+mn-lt"/>
              <a:cs typeface="Arial" panose="020B0604020202020204" pitchFamily="34" charset="0"/>
            </a:endParaRP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a:xfrm>
            <a:off x="1524000" y="5165032"/>
            <a:ext cx="9144000" cy="1655762"/>
          </a:xfrm>
        </p:spPr>
        <p:txBody>
          <a:bodyPr>
            <a:normAutofit lnSpcReduction="10000"/>
          </a:bodyPr>
          <a:lstStyle/>
          <a:p>
            <a:r>
              <a:rPr lang="en-US" sz="3600" b="1" dirty="0"/>
              <a:t>Midsized Sailboat Valuations</a:t>
            </a:r>
          </a:p>
          <a:p>
            <a:endParaRPr lang="en-US" sz="3600" b="1" dirty="0"/>
          </a:p>
          <a:p>
            <a:r>
              <a:rPr lang="en-US" sz="2800" b="1" dirty="0"/>
              <a:t>By Sean Davern</a:t>
            </a:r>
            <a:endParaRPr lang="en-US" sz="1800" dirty="0"/>
          </a:p>
        </p:txBody>
      </p:sp>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5338-B8F3-0B4F-A2F4-7FCB219FC2F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05207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057-013D-9D44-B439-839476D6655D}"/>
              </a:ext>
            </a:extLst>
          </p:cNvPr>
          <p:cNvSpPr>
            <a:spLocks noGrp="1"/>
          </p:cNvSpPr>
          <p:nvPr>
            <p:ph type="title"/>
          </p:nvPr>
        </p:nvSpPr>
        <p:spPr/>
        <p:txBody>
          <a:bodyPr/>
          <a:lstStyle/>
          <a:p>
            <a:pPr algn="ctr"/>
            <a:r>
              <a:rPr lang="en-US" dirty="0"/>
              <a:t>Individual Item Based Estimation</a:t>
            </a:r>
          </a:p>
        </p:txBody>
      </p:sp>
      <p:pic>
        <p:nvPicPr>
          <p:cNvPr id="5" name="Content Placeholder 4">
            <a:extLst>
              <a:ext uri="{FF2B5EF4-FFF2-40B4-BE49-F238E27FC236}">
                <a16:creationId xmlns:a16="http://schemas.microsoft.com/office/drawing/2014/main" id="{55C90725-E78A-CB4D-BA36-BE1E2DEA9290}"/>
              </a:ext>
            </a:extLst>
          </p:cNvPr>
          <p:cNvPicPr>
            <a:picLocks noGrp="1" noChangeAspect="1"/>
          </p:cNvPicPr>
          <p:nvPr>
            <p:ph idx="1"/>
          </p:nvPr>
        </p:nvPicPr>
        <p:blipFill rotWithShape="1">
          <a:blip r:embed="rId3"/>
          <a:srcRect r="56346"/>
          <a:stretch/>
        </p:blipFill>
        <p:spPr>
          <a:xfrm>
            <a:off x="6165396" y="1710682"/>
            <a:ext cx="1535716" cy="2019300"/>
          </a:xfrm>
        </p:spPr>
      </p:pic>
      <p:pic>
        <p:nvPicPr>
          <p:cNvPr id="7" name="Graphic 6">
            <a:extLst>
              <a:ext uri="{FF2B5EF4-FFF2-40B4-BE49-F238E27FC236}">
                <a16:creationId xmlns:a16="http://schemas.microsoft.com/office/drawing/2014/main" id="{721784A9-1AB5-304A-A761-943FC9985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6769" y="4271354"/>
            <a:ext cx="2372971" cy="1485900"/>
          </a:xfrm>
          <a:prstGeom prst="rect">
            <a:avLst/>
          </a:prstGeom>
        </p:spPr>
      </p:pic>
      <p:pic>
        <p:nvPicPr>
          <p:cNvPr id="9" name="Picture 8">
            <a:extLst>
              <a:ext uri="{FF2B5EF4-FFF2-40B4-BE49-F238E27FC236}">
                <a16:creationId xmlns:a16="http://schemas.microsoft.com/office/drawing/2014/main" id="{5B5E74DA-326B-0C4D-AEF5-1775193707AB}"/>
              </a:ext>
            </a:extLst>
          </p:cNvPr>
          <p:cNvPicPr>
            <a:picLocks noChangeAspect="1"/>
          </p:cNvPicPr>
          <p:nvPr/>
        </p:nvPicPr>
        <p:blipFill rotWithShape="1">
          <a:blip r:embed="rId6"/>
          <a:srcRect l="5850" t="24652" r="10523" b="18334"/>
          <a:stretch/>
        </p:blipFill>
        <p:spPr>
          <a:xfrm>
            <a:off x="685800" y="2103438"/>
            <a:ext cx="2314977" cy="1043956"/>
          </a:xfrm>
          <a:prstGeom prst="rect">
            <a:avLst/>
          </a:prstGeom>
        </p:spPr>
      </p:pic>
      <p:sp>
        <p:nvSpPr>
          <p:cNvPr id="10" name="TextBox 9">
            <a:extLst>
              <a:ext uri="{FF2B5EF4-FFF2-40B4-BE49-F238E27FC236}">
                <a16:creationId xmlns:a16="http://schemas.microsoft.com/office/drawing/2014/main" id="{8C96E9A2-4654-2C4D-BAA7-8A46836C0CE5}"/>
              </a:ext>
            </a:extLst>
          </p:cNvPr>
          <p:cNvSpPr txBox="1"/>
          <p:nvPr/>
        </p:nvSpPr>
        <p:spPr>
          <a:xfrm>
            <a:off x="3910622" y="2054709"/>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11" name="Striped Right Arrow 10">
            <a:extLst>
              <a:ext uri="{FF2B5EF4-FFF2-40B4-BE49-F238E27FC236}">
                <a16:creationId xmlns:a16="http://schemas.microsoft.com/office/drawing/2014/main" id="{A4B46167-CCA8-264E-918E-57441E77C6ED}"/>
              </a:ext>
            </a:extLst>
          </p:cNvPr>
          <p:cNvSpPr/>
          <p:nvPr/>
        </p:nvSpPr>
        <p:spPr>
          <a:xfrm>
            <a:off x="3090929" y="225308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3CBC6076-9994-E04C-AD45-4EB923906CE6}"/>
              </a:ext>
            </a:extLst>
          </p:cNvPr>
          <p:cNvSpPr/>
          <p:nvPr/>
        </p:nvSpPr>
        <p:spPr>
          <a:xfrm>
            <a:off x="4852290"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E06FFB0D-12CD-6148-BFFD-5BED0CC59169}"/>
              </a:ext>
            </a:extLst>
          </p:cNvPr>
          <p:cNvSpPr/>
          <p:nvPr/>
        </p:nvSpPr>
        <p:spPr>
          <a:xfrm>
            <a:off x="8384064"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A2F3C1-52D8-DF46-A570-AE7C744A2965}"/>
              </a:ext>
            </a:extLst>
          </p:cNvPr>
          <p:cNvPicPr>
            <a:picLocks noChangeAspect="1"/>
          </p:cNvPicPr>
          <p:nvPr/>
        </p:nvPicPr>
        <p:blipFill>
          <a:blip r:embed="rId7"/>
          <a:stretch>
            <a:fillRect/>
          </a:stretch>
        </p:blipFill>
        <p:spPr>
          <a:xfrm>
            <a:off x="9595741" y="2223624"/>
            <a:ext cx="729540" cy="993416"/>
          </a:xfrm>
          <a:prstGeom prst="rect">
            <a:avLst/>
          </a:prstGeom>
        </p:spPr>
      </p:pic>
      <p:sp>
        <p:nvSpPr>
          <p:cNvPr id="22" name="TextBox 21">
            <a:extLst>
              <a:ext uri="{FF2B5EF4-FFF2-40B4-BE49-F238E27FC236}">
                <a16:creationId xmlns:a16="http://schemas.microsoft.com/office/drawing/2014/main" id="{3A4BF31D-A446-8E4F-9CE7-F2B2006F667F}"/>
              </a:ext>
            </a:extLst>
          </p:cNvPr>
          <p:cNvSpPr txBox="1"/>
          <p:nvPr/>
        </p:nvSpPr>
        <p:spPr>
          <a:xfrm>
            <a:off x="3910622" y="4443597"/>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23" name="Striped Right Arrow 22">
            <a:extLst>
              <a:ext uri="{FF2B5EF4-FFF2-40B4-BE49-F238E27FC236}">
                <a16:creationId xmlns:a16="http://schemas.microsoft.com/office/drawing/2014/main" id="{7EBB02BB-B69B-7849-9DE9-2279E1A55897}"/>
              </a:ext>
            </a:extLst>
          </p:cNvPr>
          <p:cNvSpPr/>
          <p:nvPr/>
        </p:nvSpPr>
        <p:spPr>
          <a:xfrm>
            <a:off x="3090929" y="4641969"/>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2F22DFA4-E3F2-C247-8959-7F208C0D276A}"/>
              </a:ext>
            </a:extLst>
          </p:cNvPr>
          <p:cNvSpPr/>
          <p:nvPr/>
        </p:nvSpPr>
        <p:spPr>
          <a:xfrm>
            <a:off x="4852290"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riped Right Arrow 24">
            <a:extLst>
              <a:ext uri="{FF2B5EF4-FFF2-40B4-BE49-F238E27FC236}">
                <a16:creationId xmlns:a16="http://schemas.microsoft.com/office/drawing/2014/main" id="{3949E13A-01E2-3245-B4B3-9AF5CC454887}"/>
              </a:ext>
            </a:extLst>
          </p:cNvPr>
          <p:cNvSpPr/>
          <p:nvPr/>
        </p:nvSpPr>
        <p:spPr>
          <a:xfrm>
            <a:off x="8374832"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58328C-1876-1143-8199-D6CC5B78142A}"/>
              </a:ext>
            </a:extLst>
          </p:cNvPr>
          <p:cNvPicPr>
            <a:picLocks noChangeAspect="1"/>
          </p:cNvPicPr>
          <p:nvPr/>
        </p:nvPicPr>
        <p:blipFill>
          <a:blip r:embed="rId7"/>
          <a:stretch>
            <a:fillRect/>
          </a:stretch>
        </p:blipFill>
        <p:spPr>
          <a:xfrm>
            <a:off x="9586509" y="4612512"/>
            <a:ext cx="729540" cy="993416"/>
          </a:xfrm>
          <a:prstGeom prst="rect">
            <a:avLst/>
          </a:prstGeom>
        </p:spPr>
      </p:pic>
      <p:pic>
        <p:nvPicPr>
          <p:cNvPr id="27" name="Picture 26">
            <a:extLst>
              <a:ext uri="{FF2B5EF4-FFF2-40B4-BE49-F238E27FC236}">
                <a16:creationId xmlns:a16="http://schemas.microsoft.com/office/drawing/2014/main" id="{84C44B36-7DB1-E84D-ABAB-D841758F152C}"/>
              </a:ext>
            </a:extLst>
          </p:cNvPr>
          <p:cNvPicPr>
            <a:picLocks noChangeAspect="1"/>
          </p:cNvPicPr>
          <p:nvPr/>
        </p:nvPicPr>
        <p:blipFill>
          <a:blip r:embed="rId8"/>
          <a:stretch>
            <a:fillRect/>
          </a:stretch>
        </p:blipFill>
        <p:spPr>
          <a:xfrm>
            <a:off x="776220" y="3989759"/>
            <a:ext cx="1940480" cy="2049089"/>
          </a:xfrm>
          <a:prstGeom prst="rect">
            <a:avLst/>
          </a:prstGeom>
        </p:spPr>
      </p:pic>
    </p:spTree>
    <p:extLst>
      <p:ext uri="{BB962C8B-B14F-4D97-AF65-F5344CB8AC3E}">
        <p14:creationId xmlns:p14="http://schemas.microsoft.com/office/powerpoint/2010/main" val="415768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4B94450-2D9F-084F-B07E-6D653974DB24}"/>
              </a:ext>
            </a:extLst>
          </p:cNvPr>
          <p:cNvSpPr>
            <a:spLocks noGrp="1"/>
          </p:cNvSpPr>
          <p:nvPr>
            <p:ph type="title"/>
          </p:nvPr>
        </p:nvSpPr>
        <p:spPr/>
        <p:txBody>
          <a:bodyPr/>
          <a:lstStyle/>
          <a:p>
            <a:pPr algn="ctr"/>
            <a:r>
              <a:rPr lang="en-US" dirty="0"/>
              <a:t>Surveying the Market</a:t>
            </a:r>
          </a:p>
        </p:txBody>
      </p:sp>
      <p:pic>
        <p:nvPicPr>
          <p:cNvPr id="10" name="Picture 9">
            <a:extLst>
              <a:ext uri="{FF2B5EF4-FFF2-40B4-BE49-F238E27FC236}">
                <a16:creationId xmlns:a16="http://schemas.microsoft.com/office/drawing/2014/main" id="{F288DCF3-1A1F-0B4B-B462-6F56228D6DE0}"/>
              </a:ext>
            </a:extLst>
          </p:cNvPr>
          <p:cNvPicPr>
            <a:picLocks noChangeAspect="1"/>
          </p:cNvPicPr>
          <p:nvPr/>
        </p:nvPicPr>
        <p:blipFill>
          <a:blip r:embed="rId2"/>
          <a:stretch>
            <a:fillRect/>
          </a:stretch>
        </p:blipFill>
        <p:spPr>
          <a:xfrm>
            <a:off x="775830" y="1879599"/>
            <a:ext cx="10082670" cy="4920343"/>
          </a:xfrm>
          <a:prstGeom prst="rect">
            <a:avLst/>
          </a:prstGeom>
        </p:spPr>
      </p:pic>
      <p:pic>
        <p:nvPicPr>
          <p:cNvPr id="13" name="Picture 12">
            <a:extLst>
              <a:ext uri="{FF2B5EF4-FFF2-40B4-BE49-F238E27FC236}">
                <a16:creationId xmlns:a16="http://schemas.microsoft.com/office/drawing/2014/main" id="{34670C16-1808-224F-96D9-A846657687D5}"/>
              </a:ext>
            </a:extLst>
          </p:cNvPr>
          <p:cNvPicPr>
            <a:picLocks noChangeAspect="1"/>
          </p:cNvPicPr>
          <p:nvPr/>
        </p:nvPicPr>
        <p:blipFill>
          <a:blip r:embed="rId3"/>
          <a:stretch>
            <a:fillRect/>
          </a:stretch>
        </p:blipFill>
        <p:spPr>
          <a:xfrm>
            <a:off x="4483182" y="1490210"/>
            <a:ext cx="2931720" cy="1074964"/>
          </a:xfrm>
          <a:prstGeom prst="rect">
            <a:avLst/>
          </a:prstGeom>
        </p:spPr>
      </p:pic>
    </p:spTree>
    <p:extLst>
      <p:ext uri="{BB962C8B-B14F-4D97-AF65-F5344CB8AC3E}">
        <p14:creationId xmlns:p14="http://schemas.microsoft.com/office/powerpoint/2010/main" val="219766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2DE-06BA-5A4E-B70C-7288293B2943}"/>
              </a:ext>
            </a:extLst>
          </p:cNvPr>
          <p:cNvSpPr>
            <a:spLocks noGrp="1"/>
          </p:cNvSpPr>
          <p:nvPr>
            <p:ph type="title"/>
          </p:nvPr>
        </p:nvSpPr>
        <p:spPr/>
        <p:txBody>
          <a:bodyPr/>
          <a:lstStyle/>
          <a:p>
            <a:r>
              <a:rPr lang="en-US" dirty="0"/>
              <a:t>Gathering Data</a:t>
            </a:r>
          </a:p>
        </p:txBody>
      </p:sp>
      <p:pic>
        <p:nvPicPr>
          <p:cNvPr id="4" name="Picture 3">
            <a:extLst>
              <a:ext uri="{FF2B5EF4-FFF2-40B4-BE49-F238E27FC236}">
                <a16:creationId xmlns:a16="http://schemas.microsoft.com/office/drawing/2014/main" id="{AB29E0F4-227C-2144-8716-4455E812CA13}"/>
              </a:ext>
            </a:extLst>
          </p:cNvPr>
          <p:cNvPicPr>
            <a:picLocks noChangeAspect="1"/>
          </p:cNvPicPr>
          <p:nvPr/>
        </p:nvPicPr>
        <p:blipFill rotWithShape="1">
          <a:blip r:embed="rId3"/>
          <a:srcRect b="28809"/>
          <a:stretch/>
        </p:blipFill>
        <p:spPr>
          <a:xfrm>
            <a:off x="838200" y="1610632"/>
            <a:ext cx="6616390" cy="4882243"/>
          </a:xfrm>
          <a:prstGeom prst="rect">
            <a:avLst/>
          </a:prstGeom>
        </p:spPr>
      </p:pic>
      <p:pic>
        <p:nvPicPr>
          <p:cNvPr id="5" name="Picture 4">
            <a:extLst>
              <a:ext uri="{FF2B5EF4-FFF2-40B4-BE49-F238E27FC236}">
                <a16:creationId xmlns:a16="http://schemas.microsoft.com/office/drawing/2014/main" id="{8FCC3E27-45D5-5448-BE39-465FD528B2CB}"/>
              </a:ext>
            </a:extLst>
          </p:cNvPr>
          <p:cNvPicPr>
            <a:picLocks noChangeAspect="1"/>
          </p:cNvPicPr>
          <p:nvPr/>
        </p:nvPicPr>
        <p:blipFill>
          <a:blip r:embed="rId4"/>
          <a:stretch>
            <a:fillRect/>
          </a:stretch>
        </p:blipFill>
        <p:spPr>
          <a:xfrm>
            <a:off x="7855105" y="1610632"/>
            <a:ext cx="3632200" cy="4381500"/>
          </a:xfrm>
          <a:prstGeom prst="rect">
            <a:avLst/>
          </a:prstGeom>
        </p:spPr>
      </p:pic>
      <p:sp>
        <p:nvSpPr>
          <p:cNvPr id="7" name="Freeform 6">
            <a:extLst>
              <a:ext uri="{FF2B5EF4-FFF2-40B4-BE49-F238E27FC236}">
                <a16:creationId xmlns:a16="http://schemas.microsoft.com/office/drawing/2014/main" id="{59F6DD78-C211-A54A-8725-1DE5F29C9A9A}"/>
              </a:ext>
            </a:extLst>
          </p:cNvPr>
          <p:cNvSpPr/>
          <p:nvPr/>
        </p:nvSpPr>
        <p:spPr>
          <a:xfrm>
            <a:off x="3347356" y="1926771"/>
            <a:ext cx="4702629" cy="1074420"/>
          </a:xfrm>
          <a:custGeom>
            <a:avLst/>
            <a:gdLst>
              <a:gd name="connsiteX0" fmla="*/ 0 w 4392386"/>
              <a:gd name="connsiteY0" fmla="*/ 963386 h 963386"/>
              <a:gd name="connsiteX1" fmla="*/ 1159329 w 4392386"/>
              <a:gd name="connsiteY1" fmla="*/ 179615 h 963386"/>
              <a:gd name="connsiteX2" fmla="*/ 2988129 w 4392386"/>
              <a:gd name="connsiteY2" fmla="*/ 522515 h 963386"/>
              <a:gd name="connsiteX3" fmla="*/ 4392386 w 4392386"/>
              <a:gd name="connsiteY3" fmla="*/ 0 h 963386"/>
            </a:gdLst>
            <a:ahLst/>
            <a:cxnLst>
              <a:cxn ang="0">
                <a:pos x="connsiteX0" y="connsiteY0"/>
              </a:cxn>
              <a:cxn ang="0">
                <a:pos x="connsiteX1" y="connsiteY1"/>
              </a:cxn>
              <a:cxn ang="0">
                <a:pos x="connsiteX2" y="connsiteY2"/>
              </a:cxn>
              <a:cxn ang="0">
                <a:pos x="connsiteX3" y="connsiteY3"/>
              </a:cxn>
            </a:cxnLst>
            <a:rect l="l" t="t" r="r" b="b"/>
            <a:pathLst>
              <a:path w="4392386" h="963386">
                <a:moveTo>
                  <a:pt x="0" y="963386"/>
                </a:moveTo>
                <a:cubicBezTo>
                  <a:pt x="330654" y="608239"/>
                  <a:pt x="661308" y="253093"/>
                  <a:pt x="1159329" y="179615"/>
                </a:cubicBezTo>
                <a:cubicBezTo>
                  <a:pt x="1657350" y="106137"/>
                  <a:pt x="2449286" y="552451"/>
                  <a:pt x="2988129" y="522515"/>
                </a:cubicBezTo>
                <a:cubicBezTo>
                  <a:pt x="3526972" y="492579"/>
                  <a:pt x="3959679" y="246289"/>
                  <a:pt x="4392386" y="0"/>
                </a:cubicBezTo>
              </a:path>
            </a:pathLst>
          </a:custGeom>
          <a:noFill/>
          <a:ln w="231775">
            <a:solidFill>
              <a:srgbClr val="FF0000"/>
            </a:solidFill>
            <a:headEnd type="oval" w="sm" len="sm"/>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a:extLst>
              <a:ext uri="{FF2B5EF4-FFF2-40B4-BE49-F238E27FC236}">
                <a16:creationId xmlns:a16="http://schemas.microsoft.com/office/drawing/2014/main" id="{D5AECDD2-C54C-AA49-BC4D-837D8986AB68}"/>
              </a:ext>
            </a:extLst>
          </p:cNvPr>
          <p:cNvSpPr/>
          <p:nvPr/>
        </p:nvSpPr>
        <p:spPr>
          <a:xfrm rot="17069566">
            <a:off x="3928172" y="1680828"/>
            <a:ext cx="767443" cy="2195884"/>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E97E1902-5271-3443-8FA9-9BB3F5E6CA0E}"/>
              </a:ext>
            </a:extLst>
          </p:cNvPr>
          <p:cNvSpPr/>
          <p:nvPr/>
        </p:nvSpPr>
        <p:spPr>
          <a:xfrm>
            <a:off x="7200900" y="2563586"/>
            <a:ext cx="584687" cy="3429000"/>
          </a:xfrm>
          <a:prstGeom prst="lef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A858965A-3580-9346-88B9-B19A50636C2F}"/>
              </a:ext>
            </a:extLst>
          </p:cNvPr>
          <p:cNvPicPr>
            <a:picLocks noChangeAspect="1"/>
          </p:cNvPicPr>
          <p:nvPr/>
        </p:nvPicPr>
        <p:blipFill>
          <a:blip r:embed="rId5"/>
          <a:stretch>
            <a:fillRect/>
          </a:stretch>
        </p:blipFill>
        <p:spPr>
          <a:xfrm>
            <a:off x="1975756" y="4915491"/>
            <a:ext cx="8572500" cy="1651000"/>
          </a:xfrm>
          <a:prstGeom prst="rect">
            <a:avLst/>
          </a:prstGeom>
        </p:spPr>
      </p:pic>
      <p:sp>
        <p:nvSpPr>
          <p:cNvPr id="16" name="Bent Arrow 15">
            <a:extLst>
              <a:ext uri="{FF2B5EF4-FFF2-40B4-BE49-F238E27FC236}">
                <a16:creationId xmlns:a16="http://schemas.microsoft.com/office/drawing/2014/main" id="{C6B8D704-95EB-8B46-85B3-E391A8807BCE}"/>
              </a:ext>
            </a:extLst>
          </p:cNvPr>
          <p:cNvSpPr/>
          <p:nvPr/>
        </p:nvSpPr>
        <p:spPr>
          <a:xfrm rot="5400000" flipV="1">
            <a:off x="6266006" y="3866298"/>
            <a:ext cx="692527" cy="1438518"/>
          </a:xfrm>
          <a:prstGeom prst="bentArrow">
            <a:avLst>
              <a:gd name="adj1" fmla="val 8949"/>
              <a:gd name="adj2" fmla="val 25000"/>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8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p:txBody>
          <a:bodyPr/>
          <a:lstStyle/>
          <a:p>
            <a:r>
              <a:rPr lang="en-US" dirty="0"/>
              <a:t>MVP</a:t>
            </a:r>
          </a:p>
        </p:txBody>
      </p:sp>
    </p:spTree>
    <p:extLst>
      <p:ext uri="{BB962C8B-B14F-4D97-AF65-F5344CB8AC3E}">
        <p14:creationId xmlns:p14="http://schemas.microsoft.com/office/powerpoint/2010/main" val="3749216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263A-A16E-1F44-9AFB-0BBBBE342248}"/>
              </a:ext>
            </a:extLst>
          </p:cNvPr>
          <p:cNvSpPr>
            <a:spLocks noGrp="1"/>
          </p:cNvSpPr>
          <p:nvPr>
            <p:ph type="title"/>
          </p:nvPr>
        </p:nvSpPr>
        <p:spPr/>
        <p:txBody>
          <a:bodyPr/>
          <a:lstStyle/>
          <a:p>
            <a:r>
              <a:rPr lang="en-US" dirty="0"/>
              <a:t>Model Status Quo</a:t>
            </a:r>
          </a:p>
        </p:txBody>
      </p:sp>
    </p:spTree>
    <p:extLst>
      <p:ext uri="{BB962C8B-B14F-4D97-AF65-F5344CB8AC3E}">
        <p14:creationId xmlns:p14="http://schemas.microsoft.com/office/powerpoint/2010/main" val="386779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BD4-DDB3-6641-B589-355D0292D7A5}"/>
              </a:ext>
            </a:extLst>
          </p:cNvPr>
          <p:cNvSpPr>
            <a:spLocks noGrp="1"/>
          </p:cNvSpPr>
          <p:nvPr>
            <p:ph type="title"/>
          </p:nvPr>
        </p:nvSpPr>
        <p:spPr/>
        <p:txBody>
          <a:bodyPr/>
          <a:lstStyle/>
          <a:p>
            <a:r>
              <a:rPr lang="en-US" b="1" dirty="0">
                <a:latin typeface="+mn-lt"/>
              </a:rPr>
              <a:t>Results</a:t>
            </a:r>
          </a:p>
        </p:txBody>
      </p:sp>
      <p:graphicFrame>
        <p:nvGraphicFramePr>
          <p:cNvPr id="7" name="Content Placeholder 6">
            <a:extLst>
              <a:ext uri="{FF2B5EF4-FFF2-40B4-BE49-F238E27FC236}">
                <a16:creationId xmlns:a16="http://schemas.microsoft.com/office/drawing/2014/main" id="{820F854D-6998-C249-8F88-26ABB1E6DD6A}"/>
              </a:ext>
            </a:extLst>
          </p:cNvPr>
          <p:cNvGraphicFramePr>
            <a:graphicFrameLocks noGrp="1"/>
          </p:cNvGraphicFramePr>
          <p:nvPr>
            <p:ph idx="1"/>
            <p:extLst>
              <p:ext uri="{D42A27DB-BD31-4B8C-83A1-F6EECF244321}">
                <p14:modId xmlns:p14="http://schemas.microsoft.com/office/powerpoint/2010/main" val="3756889358"/>
              </p:ext>
            </p:extLst>
          </p:nvPr>
        </p:nvGraphicFramePr>
        <p:xfrm>
          <a:off x="25758" y="1690688"/>
          <a:ext cx="5244742" cy="4506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B0A0199-9912-8E46-B705-D778288987B1}"/>
              </a:ext>
            </a:extLst>
          </p:cNvPr>
          <p:cNvPicPr>
            <a:picLocks noChangeAspect="1"/>
          </p:cNvPicPr>
          <p:nvPr/>
        </p:nvPicPr>
        <p:blipFill>
          <a:blip r:embed="rId8"/>
          <a:stretch>
            <a:fillRect/>
          </a:stretch>
        </p:blipFill>
        <p:spPr>
          <a:xfrm>
            <a:off x="5643802" y="-8364"/>
            <a:ext cx="6522440" cy="6858000"/>
          </a:xfrm>
          <a:prstGeom prst="rect">
            <a:avLst/>
          </a:prstGeom>
        </p:spPr>
      </p:pic>
    </p:spTree>
    <p:extLst>
      <p:ext uri="{BB962C8B-B14F-4D97-AF65-F5344CB8AC3E}">
        <p14:creationId xmlns:p14="http://schemas.microsoft.com/office/powerpoint/2010/main" val="65512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0BE6-9290-454B-9859-EC876782320D}"/>
              </a:ext>
            </a:extLst>
          </p:cNvPr>
          <p:cNvSpPr>
            <a:spLocks noGrp="1"/>
          </p:cNvSpPr>
          <p:nvPr>
            <p:ph type="title"/>
          </p:nvPr>
        </p:nvSpPr>
        <p:spPr>
          <a:xfrm>
            <a:off x="655320" y="365125"/>
            <a:ext cx="5120114" cy="1692794"/>
          </a:xfrm>
        </p:spPr>
        <p:txBody>
          <a:bodyPr>
            <a:normAutofit/>
          </a:bodyPr>
          <a:lstStyle/>
          <a:p>
            <a:r>
              <a:rPr lang="en-US" b="1" dirty="0">
                <a:latin typeface="+mn-lt"/>
              </a:rPr>
              <a:t>Recommendations</a:t>
            </a:r>
          </a:p>
        </p:txBody>
      </p:sp>
      <p:sp>
        <p:nvSpPr>
          <p:cNvPr id="3" name="Content Placeholder 2">
            <a:extLst>
              <a:ext uri="{FF2B5EF4-FFF2-40B4-BE49-F238E27FC236}">
                <a16:creationId xmlns:a16="http://schemas.microsoft.com/office/drawing/2014/main" id="{3955A98E-AAB3-6F49-A5B9-093272CED51C}"/>
              </a:ext>
            </a:extLst>
          </p:cNvPr>
          <p:cNvSpPr>
            <a:spLocks noGrp="1"/>
          </p:cNvSpPr>
          <p:nvPr>
            <p:ph idx="1"/>
          </p:nvPr>
        </p:nvSpPr>
        <p:spPr>
          <a:xfrm>
            <a:off x="655321" y="2575034"/>
            <a:ext cx="5120113" cy="3462228"/>
          </a:xfrm>
        </p:spPr>
        <p:txBody>
          <a:bodyPr>
            <a:normAutofit/>
          </a:bodyPr>
          <a:lstStyle/>
          <a:p>
            <a:r>
              <a:rPr lang="en-US" sz="1800" dirty="0"/>
              <a:t>Street Teams Work: </a:t>
            </a:r>
          </a:p>
          <a:p>
            <a:pPr lvl="1"/>
            <a:r>
              <a:rPr lang="en-US" sz="1800" dirty="0"/>
              <a:t>At these stations:</a:t>
            </a:r>
          </a:p>
          <a:p>
            <a:pPr marL="1371600" lvl="2" indent="-457200">
              <a:buFont typeface="+mj-lt"/>
              <a:buAutoNum type="arabicPeriod"/>
            </a:pPr>
            <a:r>
              <a:rPr lang="en-US" sz="1800" dirty="0"/>
              <a:t>34</a:t>
            </a:r>
            <a:r>
              <a:rPr lang="en-US" sz="1800" baseline="30000" dirty="0"/>
              <a:t>th</a:t>
            </a:r>
            <a:r>
              <a:rPr lang="en-US" sz="1800" dirty="0"/>
              <a:t> St Penn Station</a:t>
            </a:r>
          </a:p>
          <a:p>
            <a:pPr marL="1371600" lvl="2" indent="-457200">
              <a:buFont typeface="+mj-lt"/>
              <a:buAutoNum type="arabicPeriod"/>
            </a:pPr>
            <a:r>
              <a:rPr lang="en-US" sz="1800" dirty="0"/>
              <a:t>42</a:t>
            </a:r>
            <a:r>
              <a:rPr lang="en-US" sz="1800" baseline="30000" dirty="0"/>
              <a:t>nd</a:t>
            </a:r>
            <a:r>
              <a:rPr lang="en-US" sz="1800" dirty="0"/>
              <a:t> St - Grand Central Station</a:t>
            </a:r>
          </a:p>
          <a:p>
            <a:pPr marL="1371600" lvl="2" indent="-457200">
              <a:buFont typeface="+mj-lt"/>
              <a:buAutoNum type="arabicPeriod"/>
            </a:pPr>
            <a:r>
              <a:rPr lang="en-US" sz="1800" dirty="0"/>
              <a:t>42</a:t>
            </a:r>
            <a:r>
              <a:rPr lang="en-US" sz="1800" baseline="30000" dirty="0"/>
              <a:t>nd</a:t>
            </a:r>
            <a:r>
              <a:rPr lang="en-US" sz="1800" dirty="0"/>
              <a:t> St</a:t>
            </a:r>
          </a:p>
          <a:p>
            <a:pPr marL="1371600" lvl="2" indent="-457200">
              <a:buFont typeface="+mj-lt"/>
              <a:buAutoNum type="arabicPeriod"/>
            </a:pPr>
            <a:r>
              <a:rPr lang="en-US" sz="1800" dirty="0"/>
              <a:t>34</a:t>
            </a:r>
            <a:r>
              <a:rPr lang="en-US" sz="1800" baseline="30000" dirty="0"/>
              <a:t>th</a:t>
            </a:r>
            <a:r>
              <a:rPr lang="en-US" sz="1800" dirty="0"/>
              <a:t> St - Herald Square</a:t>
            </a:r>
          </a:p>
          <a:p>
            <a:pPr marL="1371600" lvl="2" indent="-457200">
              <a:buFont typeface="+mj-lt"/>
              <a:buAutoNum type="arabicPeriod"/>
            </a:pPr>
            <a:r>
              <a:rPr lang="en-US" sz="1800" dirty="0"/>
              <a:t>23</a:t>
            </a:r>
            <a:r>
              <a:rPr lang="en-US" sz="1800" baseline="30000" dirty="0"/>
              <a:t>rd</a:t>
            </a:r>
            <a:r>
              <a:rPr lang="en-US" sz="1800" dirty="0"/>
              <a:t> St</a:t>
            </a:r>
          </a:p>
          <a:p>
            <a:pPr marL="1371600" lvl="2" indent="-457200">
              <a:buFont typeface="+mj-lt"/>
              <a:buAutoNum type="arabicPeriod"/>
            </a:pPr>
            <a:r>
              <a:rPr lang="en-US" sz="1800" dirty="0"/>
              <a:t>14</a:t>
            </a:r>
            <a:r>
              <a:rPr lang="en-US" sz="1800" baseline="30000" dirty="0"/>
              <a:t>th</a:t>
            </a:r>
            <a:r>
              <a:rPr lang="en-US" sz="1800" dirty="0"/>
              <a:t> St - Union </a:t>
            </a:r>
            <a:r>
              <a:rPr lang="en-US" sz="1800" dirty="0" err="1"/>
              <a:t>Sq</a:t>
            </a:r>
            <a:endParaRPr lang="en-US" sz="1800" dirty="0"/>
          </a:p>
        </p:txBody>
      </p:sp>
      <p:pic>
        <p:nvPicPr>
          <p:cNvPr id="5" name="Picture 4">
            <a:extLst>
              <a:ext uri="{FF2B5EF4-FFF2-40B4-BE49-F238E27FC236}">
                <a16:creationId xmlns:a16="http://schemas.microsoft.com/office/drawing/2014/main" id="{C2AE4D5C-0A8F-074A-9D3C-FEB1E86CD3EF}"/>
              </a:ext>
            </a:extLst>
          </p:cNvPr>
          <p:cNvPicPr>
            <a:picLocks noChangeAspect="1"/>
          </p:cNvPicPr>
          <p:nvPr/>
        </p:nvPicPr>
        <p:blipFill rotWithShape="1">
          <a:blip r:embed="rId3"/>
          <a:srcRect t="1271" b="93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86173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p:cNvSpPr/>
          <p:nvPr/>
        </p:nvSpPr>
        <p:spPr>
          <a:xfrm>
            <a:off x="6199981" y="4024078"/>
            <a:ext cx="5279629" cy="2596481"/>
          </a:xfrm>
          <a:prstGeom prst="rect">
            <a:avLst/>
          </a:prstGeom>
          <a:solidFill>
            <a:srgbClr val="6EA5DB"/>
          </a:solidFill>
          <a:ln w="6350">
            <a:solidFill>
              <a:schemeClr val="accent5"/>
            </a:solidFill>
            <a:miter/>
          </a:ln>
        </p:spPr>
        <p:txBody>
          <a:bodyPr lIns="45719" rIns="45719" anchor="ctr"/>
          <a:lstStyle/>
          <a:p>
            <a:pPr>
              <a:defRPr>
                <a:solidFill>
                  <a:srgbClr val="FFFFFF"/>
                </a:solidFill>
              </a:defRPr>
            </a:pPr>
            <a:endParaRPr/>
          </a:p>
        </p:txBody>
      </p:sp>
      <p:sp>
        <p:nvSpPr>
          <p:cNvPr id="158" name="Rectangle"/>
          <p:cNvSpPr/>
          <p:nvPr/>
        </p:nvSpPr>
        <p:spPr>
          <a:xfrm>
            <a:off x="6199981" y="2273959"/>
            <a:ext cx="5279629" cy="1565425"/>
          </a:xfrm>
          <a:prstGeom prst="rect">
            <a:avLst/>
          </a:prstGeom>
          <a:solidFill>
            <a:srgbClr val="6EA5DB"/>
          </a:solidFill>
          <a:ln w="6350">
            <a:solidFill>
              <a:schemeClr val="accent5"/>
            </a:solidFill>
            <a:miter/>
          </a:ln>
        </p:spPr>
        <p:txBody>
          <a:bodyPr lIns="45719" rIns="45719" anchor="ctr"/>
          <a:lstStyle/>
          <a:p>
            <a:pPr>
              <a:defRPr>
                <a:solidFill>
                  <a:srgbClr val="FFFFFF"/>
                </a:solidFill>
              </a:defRPr>
            </a:pPr>
            <a:endParaRPr/>
          </a:p>
        </p:txBody>
      </p:sp>
      <p:sp>
        <p:nvSpPr>
          <p:cNvPr id="159" name="Rectangle"/>
          <p:cNvSpPr/>
          <p:nvPr/>
        </p:nvSpPr>
        <p:spPr>
          <a:xfrm>
            <a:off x="6199981" y="530189"/>
            <a:ext cx="5279629" cy="1565425"/>
          </a:xfrm>
          <a:prstGeom prst="rect">
            <a:avLst/>
          </a:prstGeom>
          <a:solidFill>
            <a:srgbClr val="6EA5DB"/>
          </a:solidFill>
          <a:ln w="6350">
            <a:solidFill>
              <a:schemeClr val="accent5"/>
            </a:solidFill>
            <a:miter/>
          </a:ln>
        </p:spPr>
        <p:txBody>
          <a:bodyPr lIns="45719" rIns="45719" anchor="ctr"/>
          <a:lstStyle/>
          <a:p>
            <a:pPr>
              <a:defRPr>
                <a:solidFill>
                  <a:srgbClr val="FFFFFF"/>
                </a:solidFill>
              </a:defRPr>
            </a:pPr>
            <a:endParaRPr dirty="0"/>
          </a:p>
        </p:txBody>
      </p:sp>
      <p:sp>
        <p:nvSpPr>
          <p:cNvPr id="160" name="Future Work"/>
          <p:cNvSpPr txBox="1">
            <a:spLocks noGrp="1"/>
          </p:cNvSpPr>
          <p:nvPr>
            <p:ph type="title" idx="4294967295"/>
          </p:nvPr>
        </p:nvSpPr>
        <p:spPr>
          <a:xfrm>
            <a:off x="0" y="279400"/>
            <a:ext cx="5083175" cy="830263"/>
          </a:xfrm>
          <a:prstGeom prst="rect">
            <a:avLst/>
          </a:prstGeom>
        </p:spPr>
        <p:txBody>
          <a:bodyPr>
            <a:normAutofit/>
          </a:bodyPr>
          <a:lstStyle>
            <a:lvl1pPr>
              <a:defRPr b="1">
                <a:latin typeface="+mj-lt"/>
                <a:ea typeface="+mj-ea"/>
                <a:cs typeface="+mj-cs"/>
                <a:sym typeface="Calibri"/>
              </a:defRPr>
            </a:lvl1pPr>
          </a:lstStyle>
          <a:p>
            <a:r>
              <a:rPr dirty="0"/>
              <a:t>Future Work</a:t>
            </a:r>
          </a:p>
        </p:txBody>
      </p:sp>
      <p:pic>
        <p:nvPicPr>
          <p:cNvPr id="161" name="ornate-clock-on-the-underground.jpg" descr="ornate-clock-on-the-underground.jpg"/>
          <p:cNvPicPr>
            <a:picLocks noChangeAspect="1"/>
          </p:cNvPicPr>
          <p:nvPr/>
        </p:nvPicPr>
        <p:blipFill>
          <a:blip r:embed="rId2"/>
          <a:stretch>
            <a:fillRect/>
          </a:stretch>
        </p:blipFill>
        <p:spPr>
          <a:xfrm>
            <a:off x="9581946" y="650120"/>
            <a:ext cx="1767418" cy="1325564"/>
          </a:xfrm>
          <a:prstGeom prst="rect">
            <a:avLst/>
          </a:prstGeom>
          <a:ln w="12700">
            <a:miter lim="400000"/>
          </a:ln>
        </p:spPr>
      </p:pic>
      <p:sp>
        <p:nvSpPr>
          <p:cNvPr id="162" name="Days / Times"/>
          <p:cNvSpPr txBox="1"/>
          <p:nvPr/>
        </p:nvSpPr>
        <p:spPr>
          <a:xfrm>
            <a:off x="6405094" y="1044931"/>
            <a:ext cx="273677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b="1"/>
            </a:lvl1pPr>
          </a:lstStyle>
          <a:p>
            <a:r>
              <a:t>Days / Times</a:t>
            </a:r>
          </a:p>
        </p:txBody>
      </p:sp>
      <p:pic>
        <p:nvPicPr>
          <p:cNvPr id="163" name="mixof women.jpg" descr="mixof women.jpg"/>
          <p:cNvPicPr>
            <a:picLocks noChangeAspect="1"/>
          </p:cNvPicPr>
          <p:nvPr/>
        </p:nvPicPr>
        <p:blipFill>
          <a:blip r:embed="rId3"/>
          <a:stretch>
            <a:fillRect/>
          </a:stretch>
        </p:blipFill>
        <p:spPr>
          <a:xfrm>
            <a:off x="9551330" y="2430245"/>
            <a:ext cx="1767419" cy="1175334"/>
          </a:xfrm>
          <a:prstGeom prst="rect">
            <a:avLst/>
          </a:prstGeom>
          <a:ln w="12700">
            <a:miter lim="400000"/>
          </a:ln>
        </p:spPr>
      </p:pic>
      <p:sp>
        <p:nvSpPr>
          <p:cNvPr id="164" name="Demographics"/>
          <p:cNvSpPr txBox="1"/>
          <p:nvPr/>
        </p:nvSpPr>
        <p:spPr>
          <a:xfrm>
            <a:off x="6419160" y="2788701"/>
            <a:ext cx="2576548"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000" b="1"/>
            </a:lvl1pPr>
          </a:lstStyle>
          <a:p>
            <a:r>
              <a:t>Demographics</a:t>
            </a:r>
          </a:p>
        </p:txBody>
      </p:sp>
      <p:pic>
        <p:nvPicPr>
          <p:cNvPr id="165" name="twitter.jpeg" descr="twitter.jpeg"/>
          <p:cNvPicPr>
            <a:picLocks noChangeAspect="1"/>
          </p:cNvPicPr>
          <p:nvPr/>
        </p:nvPicPr>
        <p:blipFill>
          <a:blip r:embed="rId4"/>
          <a:stretch>
            <a:fillRect/>
          </a:stretch>
        </p:blipFill>
        <p:spPr>
          <a:xfrm>
            <a:off x="9747808" y="5665728"/>
            <a:ext cx="1032049" cy="829768"/>
          </a:xfrm>
          <a:prstGeom prst="rect">
            <a:avLst/>
          </a:prstGeom>
          <a:ln w="12700">
            <a:miter lim="400000"/>
          </a:ln>
        </p:spPr>
      </p:pic>
      <p:pic>
        <p:nvPicPr>
          <p:cNvPr id="166" name="582px-LinkedIn_Logo.svg.png" descr="582px-LinkedIn_Logo.svg.png"/>
          <p:cNvPicPr>
            <a:picLocks noChangeAspect="1"/>
          </p:cNvPicPr>
          <p:nvPr/>
        </p:nvPicPr>
        <p:blipFill>
          <a:blip r:embed="rId5"/>
          <a:stretch>
            <a:fillRect/>
          </a:stretch>
        </p:blipFill>
        <p:spPr>
          <a:xfrm>
            <a:off x="9380122" y="4987375"/>
            <a:ext cx="1767419" cy="479816"/>
          </a:xfrm>
          <a:prstGeom prst="rect">
            <a:avLst/>
          </a:prstGeom>
          <a:ln w="12700">
            <a:miter lim="400000"/>
          </a:ln>
        </p:spPr>
      </p:pic>
      <p:pic>
        <p:nvPicPr>
          <p:cNvPr id="167" name="2880px-Facebook_New_Logo_(2015).svg.png" descr="2880px-Facebook_New_Logo_(2015).svg.png"/>
          <p:cNvPicPr>
            <a:picLocks noChangeAspect="1"/>
          </p:cNvPicPr>
          <p:nvPr/>
        </p:nvPicPr>
        <p:blipFill>
          <a:blip r:embed="rId6"/>
          <a:stretch>
            <a:fillRect/>
          </a:stretch>
        </p:blipFill>
        <p:spPr>
          <a:xfrm>
            <a:off x="9403026" y="4137659"/>
            <a:ext cx="1731665" cy="651178"/>
          </a:xfrm>
          <a:prstGeom prst="rect">
            <a:avLst/>
          </a:prstGeom>
          <a:ln w="12700">
            <a:miter lim="400000"/>
          </a:ln>
        </p:spPr>
      </p:pic>
      <p:sp>
        <p:nvSpPr>
          <p:cNvPr id="168" name="Tech…"/>
          <p:cNvSpPr txBox="1"/>
          <p:nvPr/>
        </p:nvSpPr>
        <p:spPr>
          <a:xfrm>
            <a:off x="6425076" y="4737062"/>
            <a:ext cx="2026814" cy="980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3000" b="1"/>
            </a:pPr>
            <a:r>
              <a:t>Tech</a:t>
            </a:r>
          </a:p>
          <a:p>
            <a:pPr>
              <a:defRPr sz="3000" b="1"/>
            </a:pPr>
            <a:r>
              <a:t>Companies</a:t>
            </a:r>
          </a:p>
        </p:txBody>
      </p:sp>
      <p:sp>
        <p:nvSpPr>
          <p:cNvPr id="169" name="Target…"/>
          <p:cNvSpPr txBox="1"/>
          <p:nvPr/>
        </p:nvSpPr>
        <p:spPr>
          <a:xfrm>
            <a:off x="546100" y="2186915"/>
            <a:ext cx="1470913"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3400"/>
            </a:pPr>
            <a:r>
              <a:rPr b="1" dirty="0"/>
              <a:t>Target</a:t>
            </a:r>
          </a:p>
          <a:p>
            <a:pPr>
              <a:defRPr sz="3400"/>
            </a:pPr>
            <a:r>
              <a:rPr b="1" dirty="0"/>
              <a:t>Specific</a:t>
            </a:r>
          </a:p>
          <a:p>
            <a:pPr>
              <a:defRPr sz="3400"/>
            </a:pPr>
            <a:r>
              <a:rPr b="1" dirty="0"/>
              <a:t>Areas</a:t>
            </a:r>
          </a:p>
        </p:txBody>
      </p:sp>
      <p:sp>
        <p:nvSpPr>
          <p:cNvPr id="170" name="Arrow"/>
          <p:cNvSpPr/>
          <p:nvPr/>
        </p:nvSpPr>
        <p:spPr>
          <a:xfrm>
            <a:off x="3950706" y="909706"/>
            <a:ext cx="2008797" cy="806392"/>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171" name="Arrow"/>
          <p:cNvSpPr/>
          <p:nvPr/>
        </p:nvSpPr>
        <p:spPr>
          <a:xfrm>
            <a:off x="3950706" y="4824087"/>
            <a:ext cx="2008797" cy="806392"/>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172" name="Arrow"/>
          <p:cNvSpPr/>
          <p:nvPr/>
        </p:nvSpPr>
        <p:spPr>
          <a:xfrm>
            <a:off x="3950706" y="2653476"/>
            <a:ext cx="2008797" cy="806391"/>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Tree>
    <p:extLst>
      <p:ext uri="{BB962C8B-B14F-4D97-AF65-F5344CB8AC3E}">
        <p14:creationId xmlns:p14="http://schemas.microsoft.com/office/powerpoint/2010/main" val="2448703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Words>229</Words>
  <Application>Microsoft Macintosh PowerPoint</Application>
  <PresentationFormat>Widescreen</PresentationFormat>
  <Paragraphs>76</Paragraphs>
  <Slides>10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Metis Project 2:  Scraping &amp; Regression</vt:lpstr>
      <vt:lpstr>Individual Item Based Estimation</vt:lpstr>
      <vt:lpstr>Surveying the Market</vt:lpstr>
      <vt:lpstr>Gathering Data</vt:lpstr>
      <vt:lpstr>MVP</vt:lpstr>
      <vt:lpstr>Model Status Quo</vt:lpstr>
      <vt:lpstr>Results</vt:lpstr>
      <vt:lpstr>Recommendations</vt:lpstr>
      <vt:lpstr>Future Work</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1: EDA of MTA Turnstile for WTWY</dc:title>
  <dc:creator>Sean Davern</dc:creator>
  <cp:lastModifiedBy>Sean Davern</cp:lastModifiedBy>
  <cp:revision>32</cp:revision>
  <dcterms:created xsi:type="dcterms:W3CDTF">2019-09-27T16:59:59Z</dcterms:created>
  <dcterms:modified xsi:type="dcterms:W3CDTF">2019-10-10T22:32:28Z</dcterms:modified>
</cp:coreProperties>
</file>